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4B9F294-6D14-4354-A398-335DFBEAAAD6}" v="36" dt="2024-05-10T01:04:54.5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5" d="100"/>
          <a:sy n="55" d="100"/>
        </p:scale>
        <p:origin x="1096"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jpg>
</file>

<file path=ppt/media/image3.jpg>
</file>

<file path=ppt/media/image4.jpg>
</file>

<file path=ppt/media/image5.pn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02EBE-2129-67DD-C575-FEA25D55282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39FC7DB-334A-12A6-5978-6BBAFC0247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DCD7D-064B-4A07-A8FE-E5B997EB4B7B}"/>
              </a:ext>
            </a:extLst>
          </p:cNvPr>
          <p:cNvSpPr>
            <a:spLocks noGrp="1"/>
          </p:cNvSpPr>
          <p:nvPr>
            <p:ph type="dt" sz="half" idx="10"/>
          </p:nvPr>
        </p:nvSpPr>
        <p:spPr/>
        <p:txBody>
          <a:bodyPr/>
          <a:lstStyle/>
          <a:p>
            <a:fld id="{10133DFE-CCB2-4798-A01C-62E6A635B920}" type="datetimeFigureOut">
              <a:rPr lang="en-US" smtClean="0"/>
              <a:t>5/9/2024</a:t>
            </a:fld>
            <a:endParaRPr lang="en-US"/>
          </a:p>
        </p:txBody>
      </p:sp>
      <p:sp>
        <p:nvSpPr>
          <p:cNvPr id="5" name="Footer Placeholder 4">
            <a:extLst>
              <a:ext uri="{FF2B5EF4-FFF2-40B4-BE49-F238E27FC236}">
                <a16:creationId xmlns:a16="http://schemas.microsoft.com/office/drawing/2014/main" id="{7F264DC8-FB13-0FBB-8E3F-BA130DBCA3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F1FAED-733A-BDB5-5ED8-DBC55E2FB11E}"/>
              </a:ext>
            </a:extLst>
          </p:cNvPr>
          <p:cNvSpPr>
            <a:spLocks noGrp="1"/>
          </p:cNvSpPr>
          <p:nvPr>
            <p:ph type="sldNum" sz="quarter" idx="12"/>
          </p:nvPr>
        </p:nvSpPr>
        <p:spPr/>
        <p:txBody>
          <a:bodyPr/>
          <a:lstStyle/>
          <a:p>
            <a:fld id="{D407EF03-7C3E-4549-A13B-1231E3D3E6AC}" type="slidenum">
              <a:rPr lang="en-US" smtClean="0"/>
              <a:t>‹#›</a:t>
            </a:fld>
            <a:endParaRPr lang="en-US"/>
          </a:p>
        </p:txBody>
      </p:sp>
    </p:spTree>
    <p:extLst>
      <p:ext uri="{BB962C8B-B14F-4D97-AF65-F5344CB8AC3E}">
        <p14:creationId xmlns:p14="http://schemas.microsoft.com/office/powerpoint/2010/main" val="17380901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BBC0A-5AF4-CA45-DE38-56E5C298A3C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BD1ADC-BC5F-F84A-2101-6D0BC9035B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9725B6-2DDA-E1E9-1858-A84ED9AAA079}"/>
              </a:ext>
            </a:extLst>
          </p:cNvPr>
          <p:cNvSpPr>
            <a:spLocks noGrp="1"/>
          </p:cNvSpPr>
          <p:nvPr>
            <p:ph type="dt" sz="half" idx="10"/>
          </p:nvPr>
        </p:nvSpPr>
        <p:spPr/>
        <p:txBody>
          <a:bodyPr/>
          <a:lstStyle/>
          <a:p>
            <a:fld id="{10133DFE-CCB2-4798-A01C-62E6A635B920}" type="datetimeFigureOut">
              <a:rPr lang="en-US" smtClean="0"/>
              <a:t>5/9/2024</a:t>
            </a:fld>
            <a:endParaRPr lang="en-US"/>
          </a:p>
        </p:txBody>
      </p:sp>
      <p:sp>
        <p:nvSpPr>
          <p:cNvPr id="5" name="Footer Placeholder 4">
            <a:extLst>
              <a:ext uri="{FF2B5EF4-FFF2-40B4-BE49-F238E27FC236}">
                <a16:creationId xmlns:a16="http://schemas.microsoft.com/office/drawing/2014/main" id="{06D42FFF-7412-DBAA-E72A-DEFED70075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2C2D0-0B05-679F-E1EE-B3AE86D9DB6A}"/>
              </a:ext>
            </a:extLst>
          </p:cNvPr>
          <p:cNvSpPr>
            <a:spLocks noGrp="1"/>
          </p:cNvSpPr>
          <p:nvPr>
            <p:ph type="sldNum" sz="quarter" idx="12"/>
          </p:nvPr>
        </p:nvSpPr>
        <p:spPr/>
        <p:txBody>
          <a:bodyPr/>
          <a:lstStyle/>
          <a:p>
            <a:fld id="{D407EF03-7C3E-4549-A13B-1231E3D3E6AC}" type="slidenum">
              <a:rPr lang="en-US" smtClean="0"/>
              <a:t>‹#›</a:t>
            </a:fld>
            <a:endParaRPr lang="en-US"/>
          </a:p>
        </p:txBody>
      </p:sp>
    </p:spTree>
    <p:extLst>
      <p:ext uri="{BB962C8B-B14F-4D97-AF65-F5344CB8AC3E}">
        <p14:creationId xmlns:p14="http://schemas.microsoft.com/office/powerpoint/2010/main" val="4112482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CA93D6-5B38-00EF-6A42-4AAED4E885E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12783AC-EAE3-CF6C-E69E-74AFB31CFA0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AF91D9-AB79-5A5A-A859-88F229243DBC}"/>
              </a:ext>
            </a:extLst>
          </p:cNvPr>
          <p:cNvSpPr>
            <a:spLocks noGrp="1"/>
          </p:cNvSpPr>
          <p:nvPr>
            <p:ph type="dt" sz="half" idx="10"/>
          </p:nvPr>
        </p:nvSpPr>
        <p:spPr/>
        <p:txBody>
          <a:bodyPr/>
          <a:lstStyle/>
          <a:p>
            <a:fld id="{10133DFE-CCB2-4798-A01C-62E6A635B920}" type="datetimeFigureOut">
              <a:rPr lang="en-US" smtClean="0"/>
              <a:t>5/9/2024</a:t>
            </a:fld>
            <a:endParaRPr lang="en-US"/>
          </a:p>
        </p:txBody>
      </p:sp>
      <p:sp>
        <p:nvSpPr>
          <p:cNvPr id="5" name="Footer Placeholder 4">
            <a:extLst>
              <a:ext uri="{FF2B5EF4-FFF2-40B4-BE49-F238E27FC236}">
                <a16:creationId xmlns:a16="http://schemas.microsoft.com/office/drawing/2014/main" id="{F21A4163-8097-3762-02DA-8DFD14E6C0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4CE917-217D-ED6F-DD3D-E7DEA3F575E9}"/>
              </a:ext>
            </a:extLst>
          </p:cNvPr>
          <p:cNvSpPr>
            <a:spLocks noGrp="1"/>
          </p:cNvSpPr>
          <p:nvPr>
            <p:ph type="sldNum" sz="quarter" idx="12"/>
          </p:nvPr>
        </p:nvSpPr>
        <p:spPr/>
        <p:txBody>
          <a:bodyPr/>
          <a:lstStyle/>
          <a:p>
            <a:fld id="{D407EF03-7C3E-4549-A13B-1231E3D3E6AC}" type="slidenum">
              <a:rPr lang="en-US" smtClean="0"/>
              <a:t>‹#›</a:t>
            </a:fld>
            <a:endParaRPr lang="en-US"/>
          </a:p>
        </p:txBody>
      </p:sp>
    </p:spTree>
    <p:extLst>
      <p:ext uri="{BB962C8B-B14F-4D97-AF65-F5344CB8AC3E}">
        <p14:creationId xmlns:p14="http://schemas.microsoft.com/office/powerpoint/2010/main" val="1739434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9DB02-C3E9-CED5-D6ED-F86B03B861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B2A756-AAE0-73F6-5C0E-51AF22954C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C6B7BD-7683-16C5-B4EE-9971A6F16B8D}"/>
              </a:ext>
            </a:extLst>
          </p:cNvPr>
          <p:cNvSpPr>
            <a:spLocks noGrp="1"/>
          </p:cNvSpPr>
          <p:nvPr>
            <p:ph type="dt" sz="half" idx="10"/>
          </p:nvPr>
        </p:nvSpPr>
        <p:spPr/>
        <p:txBody>
          <a:bodyPr/>
          <a:lstStyle/>
          <a:p>
            <a:fld id="{10133DFE-CCB2-4798-A01C-62E6A635B920}" type="datetimeFigureOut">
              <a:rPr lang="en-US" smtClean="0"/>
              <a:t>5/9/2024</a:t>
            </a:fld>
            <a:endParaRPr lang="en-US"/>
          </a:p>
        </p:txBody>
      </p:sp>
      <p:sp>
        <p:nvSpPr>
          <p:cNvPr id="5" name="Footer Placeholder 4">
            <a:extLst>
              <a:ext uri="{FF2B5EF4-FFF2-40B4-BE49-F238E27FC236}">
                <a16:creationId xmlns:a16="http://schemas.microsoft.com/office/drawing/2014/main" id="{8D026AEC-004D-C562-F30D-23501910F6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FF3380-6B73-9613-B21B-4F8270681640}"/>
              </a:ext>
            </a:extLst>
          </p:cNvPr>
          <p:cNvSpPr>
            <a:spLocks noGrp="1"/>
          </p:cNvSpPr>
          <p:nvPr>
            <p:ph type="sldNum" sz="quarter" idx="12"/>
          </p:nvPr>
        </p:nvSpPr>
        <p:spPr/>
        <p:txBody>
          <a:bodyPr/>
          <a:lstStyle/>
          <a:p>
            <a:fld id="{D407EF03-7C3E-4549-A13B-1231E3D3E6AC}" type="slidenum">
              <a:rPr lang="en-US" smtClean="0"/>
              <a:t>‹#›</a:t>
            </a:fld>
            <a:endParaRPr lang="en-US"/>
          </a:p>
        </p:txBody>
      </p:sp>
    </p:spTree>
    <p:extLst>
      <p:ext uri="{BB962C8B-B14F-4D97-AF65-F5344CB8AC3E}">
        <p14:creationId xmlns:p14="http://schemas.microsoft.com/office/powerpoint/2010/main" val="1712617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1FCF2-1595-B2FB-AB9F-2B3CF7EF24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7A0802F-0172-55CE-0ED0-14DCE836260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9D5280-02D9-F7B2-CE6F-40477668F460}"/>
              </a:ext>
            </a:extLst>
          </p:cNvPr>
          <p:cNvSpPr>
            <a:spLocks noGrp="1"/>
          </p:cNvSpPr>
          <p:nvPr>
            <p:ph type="dt" sz="half" idx="10"/>
          </p:nvPr>
        </p:nvSpPr>
        <p:spPr/>
        <p:txBody>
          <a:bodyPr/>
          <a:lstStyle/>
          <a:p>
            <a:fld id="{10133DFE-CCB2-4798-A01C-62E6A635B920}" type="datetimeFigureOut">
              <a:rPr lang="en-US" smtClean="0"/>
              <a:t>5/9/2024</a:t>
            </a:fld>
            <a:endParaRPr lang="en-US"/>
          </a:p>
        </p:txBody>
      </p:sp>
      <p:sp>
        <p:nvSpPr>
          <p:cNvPr id="5" name="Footer Placeholder 4">
            <a:extLst>
              <a:ext uri="{FF2B5EF4-FFF2-40B4-BE49-F238E27FC236}">
                <a16:creationId xmlns:a16="http://schemas.microsoft.com/office/drawing/2014/main" id="{A401A130-0D4B-ECA7-3AB7-EBACD8FD7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16AB29-F0DF-6711-5CF1-3AD3860828D2}"/>
              </a:ext>
            </a:extLst>
          </p:cNvPr>
          <p:cNvSpPr>
            <a:spLocks noGrp="1"/>
          </p:cNvSpPr>
          <p:nvPr>
            <p:ph type="sldNum" sz="quarter" idx="12"/>
          </p:nvPr>
        </p:nvSpPr>
        <p:spPr/>
        <p:txBody>
          <a:bodyPr/>
          <a:lstStyle/>
          <a:p>
            <a:fld id="{D407EF03-7C3E-4549-A13B-1231E3D3E6AC}" type="slidenum">
              <a:rPr lang="en-US" smtClean="0"/>
              <a:t>‹#›</a:t>
            </a:fld>
            <a:endParaRPr lang="en-US"/>
          </a:p>
        </p:txBody>
      </p:sp>
    </p:spTree>
    <p:extLst>
      <p:ext uri="{BB962C8B-B14F-4D97-AF65-F5344CB8AC3E}">
        <p14:creationId xmlns:p14="http://schemas.microsoft.com/office/powerpoint/2010/main" val="849616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E0FB6-CC89-8183-1A4A-D75A4AED66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A3259A-3DD6-4BA4-D9C0-29EEBB1B834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F1B0A5-D97F-0E0D-067D-5D43E9021CF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D37B05C-1EF4-5762-D65C-6CF9115745FE}"/>
              </a:ext>
            </a:extLst>
          </p:cNvPr>
          <p:cNvSpPr>
            <a:spLocks noGrp="1"/>
          </p:cNvSpPr>
          <p:nvPr>
            <p:ph type="dt" sz="half" idx="10"/>
          </p:nvPr>
        </p:nvSpPr>
        <p:spPr/>
        <p:txBody>
          <a:bodyPr/>
          <a:lstStyle/>
          <a:p>
            <a:fld id="{10133DFE-CCB2-4798-A01C-62E6A635B920}" type="datetimeFigureOut">
              <a:rPr lang="en-US" smtClean="0"/>
              <a:t>5/9/2024</a:t>
            </a:fld>
            <a:endParaRPr lang="en-US"/>
          </a:p>
        </p:txBody>
      </p:sp>
      <p:sp>
        <p:nvSpPr>
          <p:cNvPr id="6" name="Footer Placeholder 5">
            <a:extLst>
              <a:ext uri="{FF2B5EF4-FFF2-40B4-BE49-F238E27FC236}">
                <a16:creationId xmlns:a16="http://schemas.microsoft.com/office/drawing/2014/main" id="{FA348322-A8C0-F4B0-4500-C807CE9DD2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F27F5A-F83D-B2C6-6A85-381BF6050082}"/>
              </a:ext>
            </a:extLst>
          </p:cNvPr>
          <p:cNvSpPr>
            <a:spLocks noGrp="1"/>
          </p:cNvSpPr>
          <p:nvPr>
            <p:ph type="sldNum" sz="quarter" idx="12"/>
          </p:nvPr>
        </p:nvSpPr>
        <p:spPr/>
        <p:txBody>
          <a:bodyPr/>
          <a:lstStyle/>
          <a:p>
            <a:fld id="{D407EF03-7C3E-4549-A13B-1231E3D3E6AC}" type="slidenum">
              <a:rPr lang="en-US" smtClean="0"/>
              <a:t>‹#›</a:t>
            </a:fld>
            <a:endParaRPr lang="en-US"/>
          </a:p>
        </p:txBody>
      </p:sp>
    </p:spTree>
    <p:extLst>
      <p:ext uri="{BB962C8B-B14F-4D97-AF65-F5344CB8AC3E}">
        <p14:creationId xmlns:p14="http://schemas.microsoft.com/office/powerpoint/2010/main" val="316404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5617F-2FCE-C04C-5EEE-6CDBA4F8C0A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5E0AA9A-95A5-19A0-BF34-7302D444EF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33E896D-03D1-4845-C4BC-A652EA5BC4D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E3AAEC6-3DA4-D97A-C18B-8FC93EF8D2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0BE25E-8B72-92A9-BA57-E9D764A619B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9D53C8-F1E8-0A9B-F2FA-62F7292260C3}"/>
              </a:ext>
            </a:extLst>
          </p:cNvPr>
          <p:cNvSpPr>
            <a:spLocks noGrp="1"/>
          </p:cNvSpPr>
          <p:nvPr>
            <p:ph type="dt" sz="half" idx="10"/>
          </p:nvPr>
        </p:nvSpPr>
        <p:spPr/>
        <p:txBody>
          <a:bodyPr/>
          <a:lstStyle/>
          <a:p>
            <a:fld id="{10133DFE-CCB2-4798-A01C-62E6A635B920}" type="datetimeFigureOut">
              <a:rPr lang="en-US" smtClean="0"/>
              <a:t>5/9/2024</a:t>
            </a:fld>
            <a:endParaRPr lang="en-US"/>
          </a:p>
        </p:txBody>
      </p:sp>
      <p:sp>
        <p:nvSpPr>
          <p:cNvPr id="8" name="Footer Placeholder 7">
            <a:extLst>
              <a:ext uri="{FF2B5EF4-FFF2-40B4-BE49-F238E27FC236}">
                <a16:creationId xmlns:a16="http://schemas.microsoft.com/office/drawing/2014/main" id="{EB9DD98C-7878-43E7-ECCB-4DEA5BA7C20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F3ED4A-F0F9-842E-2B32-07F0B32F35F6}"/>
              </a:ext>
            </a:extLst>
          </p:cNvPr>
          <p:cNvSpPr>
            <a:spLocks noGrp="1"/>
          </p:cNvSpPr>
          <p:nvPr>
            <p:ph type="sldNum" sz="quarter" idx="12"/>
          </p:nvPr>
        </p:nvSpPr>
        <p:spPr/>
        <p:txBody>
          <a:bodyPr/>
          <a:lstStyle/>
          <a:p>
            <a:fld id="{D407EF03-7C3E-4549-A13B-1231E3D3E6AC}" type="slidenum">
              <a:rPr lang="en-US" smtClean="0"/>
              <a:t>‹#›</a:t>
            </a:fld>
            <a:endParaRPr lang="en-US"/>
          </a:p>
        </p:txBody>
      </p:sp>
    </p:spTree>
    <p:extLst>
      <p:ext uri="{BB962C8B-B14F-4D97-AF65-F5344CB8AC3E}">
        <p14:creationId xmlns:p14="http://schemas.microsoft.com/office/powerpoint/2010/main" val="2862843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F10B5-5E9F-C722-E0DD-BCDA84CDD98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EC1542-C9B1-D3C0-CE3C-F93D995E1396}"/>
              </a:ext>
            </a:extLst>
          </p:cNvPr>
          <p:cNvSpPr>
            <a:spLocks noGrp="1"/>
          </p:cNvSpPr>
          <p:nvPr>
            <p:ph type="dt" sz="half" idx="10"/>
          </p:nvPr>
        </p:nvSpPr>
        <p:spPr/>
        <p:txBody>
          <a:bodyPr/>
          <a:lstStyle/>
          <a:p>
            <a:fld id="{10133DFE-CCB2-4798-A01C-62E6A635B920}" type="datetimeFigureOut">
              <a:rPr lang="en-US" smtClean="0"/>
              <a:t>5/9/2024</a:t>
            </a:fld>
            <a:endParaRPr lang="en-US"/>
          </a:p>
        </p:txBody>
      </p:sp>
      <p:sp>
        <p:nvSpPr>
          <p:cNvPr id="4" name="Footer Placeholder 3">
            <a:extLst>
              <a:ext uri="{FF2B5EF4-FFF2-40B4-BE49-F238E27FC236}">
                <a16:creationId xmlns:a16="http://schemas.microsoft.com/office/drawing/2014/main" id="{CC0320FE-5BCA-41EE-A67F-D8E5B96485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4DE28D-80A8-4932-E852-D4A4C4191A0C}"/>
              </a:ext>
            </a:extLst>
          </p:cNvPr>
          <p:cNvSpPr>
            <a:spLocks noGrp="1"/>
          </p:cNvSpPr>
          <p:nvPr>
            <p:ph type="sldNum" sz="quarter" idx="12"/>
          </p:nvPr>
        </p:nvSpPr>
        <p:spPr/>
        <p:txBody>
          <a:bodyPr/>
          <a:lstStyle/>
          <a:p>
            <a:fld id="{D407EF03-7C3E-4549-A13B-1231E3D3E6AC}" type="slidenum">
              <a:rPr lang="en-US" smtClean="0"/>
              <a:t>‹#›</a:t>
            </a:fld>
            <a:endParaRPr lang="en-US"/>
          </a:p>
        </p:txBody>
      </p:sp>
    </p:spTree>
    <p:extLst>
      <p:ext uri="{BB962C8B-B14F-4D97-AF65-F5344CB8AC3E}">
        <p14:creationId xmlns:p14="http://schemas.microsoft.com/office/powerpoint/2010/main" val="2425900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E61B59-FFC7-E3DE-1723-5144B724C760}"/>
              </a:ext>
            </a:extLst>
          </p:cNvPr>
          <p:cNvSpPr>
            <a:spLocks noGrp="1"/>
          </p:cNvSpPr>
          <p:nvPr>
            <p:ph type="dt" sz="half" idx="10"/>
          </p:nvPr>
        </p:nvSpPr>
        <p:spPr/>
        <p:txBody>
          <a:bodyPr/>
          <a:lstStyle/>
          <a:p>
            <a:fld id="{10133DFE-CCB2-4798-A01C-62E6A635B920}" type="datetimeFigureOut">
              <a:rPr lang="en-US" smtClean="0"/>
              <a:t>5/9/2024</a:t>
            </a:fld>
            <a:endParaRPr lang="en-US"/>
          </a:p>
        </p:txBody>
      </p:sp>
      <p:sp>
        <p:nvSpPr>
          <p:cNvPr id="3" name="Footer Placeholder 2">
            <a:extLst>
              <a:ext uri="{FF2B5EF4-FFF2-40B4-BE49-F238E27FC236}">
                <a16:creationId xmlns:a16="http://schemas.microsoft.com/office/drawing/2014/main" id="{DA6AB728-1071-68BA-074C-FE3A70A351F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BAB896-423E-7A65-7280-3F41441061AA}"/>
              </a:ext>
            </a:extLst>
          </p:cNvPr>
          <p:cNvSpPr>
            <a:spLocks noGrp="1"/>
          </p:cNvSpPr>
          <p:nvPr>
            <p:ph type="sldNum" sz="quarter" idx="12"/>
          </p:nvPr>
        </p:nvSpPr>
        <p:spPr/>
        <p:txBody>
          <a:bodyPr/>
          <a:lstStyle/>
          <a:p>
            <a:fld id="{D407EF03-7C3E-4549-A13B-1231E3D3E6AC}" type="slidenum">
              <a:rPr lang="en-US" smtClean="0"/>
              <a:t>‹#›</a:t>
            </a:fld>
            <a:endParaRPr lang="en-US"/>
          </a:p>
        </p:txBody>
      </p:sp>
    </p:spTree>
    <p:extLst>
      <p:ext uri="{BB962C8B-B14F-4D97-AF65-F5344CB8AC3E}">
        <p14:creationId xmlns:p14="http://schemas.microsoft.com/office/powerpoint/2010/main" val="3684404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DF239-5406-75B5-8217-3CC4601675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95BC2AD-5A9F-F705-4D67-00BA3EBFCE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9FEBFA-3302-C308-F9D3-81BD7A18A2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D79541-CFB6-B9DB-FC3D-5153011ABE73}"/>
              </a:ext>
            </a:extLst>
          </p:cNvPr>
          <p:cNvSpPr>
            <a:spLocks noGrp="1"/>
          </p:cNvSpPr>
          <p:nvPr>
            <p:ph type="dt" sz="half" idx="10"/>
          </p:nvPr>
        </p:nvSpPr>
        <p:spPr/>
        <p:txBody>
          <a:bodyPr/>
          <a:lstStyle/>
          <a:p>
            <a:fld id="{10133DFE-CCB2-4798-A01C-62E6A635B920}" type="datetimeFigureOut">
              <a:rPr lang="en-US" smtClean="0"/>
              <a:t>5/9/2024</a:t>
            </a:fld>
            <a:endParaRPr lang="en-US"/>
          </a:p>
        </p:txBody>
      </p:sp>
      <p:sp>
        <p:nvSpPr>
          <p:cNvPr id="6" name="Footer Placeholder 5">
            <a:extLst>
              <a:ext uri="{FF2B5EF4-FFF2-40B4-BE49-F238E27FC236}">
                <a16:creationId xmlns:a16="http://schemas.microsoft.com/office/drawing/2014/main" id="{D54B8EE6-D051-C96E-15D4-2F5D41677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251348-9C9C-7289-3F90-C2AE5A5628C4}"/>
              </a:ext>
            </a:extLst>
          </p:cNvPr>
          <p:cNvSpPr>
            <a:spLocks noGrp="1"/>
          </p:cNvSpPr>
          <p:nvPr>
            <p:ph type="sldNum" sz="quarter" idx="12"/>
          </p:nvPr>
        </p:nvSpPr>
        <p:spPr/>
        <p:txBody>
          <a:bodyPr/>
          <a:lstStyle/>
          <a:p>
            <a:fld id="{D407EF03-7C3E-4549-A13B-1231E3D3E6AC}" type="slidenum">
              <a:rPr lang="en-US" smtClean="0"/>
              <a:t>‹#›</a:t>
            </a:fld>
            <a:endParaRPr lang="en-US"/>
          </a:p>
        </p:txBody>
      </p:sp>
    </p:spTree>
    <p:extLst>
      <p:ext uri="{BB962C8B-B14F-4D97-AF65-F5344CB8AC3E}">
        <p14:creationId xmlns:p14="http://schemas.microsoft.com/office/powerpoint/2010/main" val="1483760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37E8F-1DB4-AF61-A8CE-06FC4BDA40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56433B1-4FD2-DEE3-7332-BF05232EB4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34D784-A4B0-E39B-28E7-6D9BED4405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F90805-E1D7-2EB6-1345-4CDC50C71AE7}"/>
              </a:ext>
            </a:extLst>
          </p:cNvPr>
          <p:cNvSpPr>
            <a:spLocks noGrp="1"/>
          </p:cNvSpPr>
          <p:nvPr>
            <p:ph type="dt" sz="half" idx="10"/>
          </p:nvPr>
        </p:nvSpPr>
        <p:spPr/>
        <p:txBody>
          <a:bodyPr/>
          <a:lstStyle/>
          <a:p>
            <a:fld id="{10133DFE-CCB2-4798-A01C-62E6A635B920}" type="datetimeFigureOut">
              <a:rPr lang="en-US" smtClean="0"/>
              <a:t>5/9/2024</a:t>
            </a:fld>
            <a:endParaRPr lang="en-US"/>
          </a:p>
        </p:txBody>
      </p:sp>
      <p:sp>
        <p:nvSpPr>
          <p:cNvPr id="6" name="Footer Placeholder 5">
            <a:extLst>
              <a:ext uri="{FF2B5EF4-FFF2-40B4-BE49-F238E27FC236}">
                <a16:creationId xmlns:a16="http://schemas.microsoft.com/office/drawing/2014/main" id="{D4F9EE42-DE58-C356-582D-DE3EAAE47A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33A1C0-6BE0-A881-E6A3-92818EBDA58B}"/>
              </a:ext>
            </a:extLst>
          </p:cNvPr>
          <p:cNvSpPr>
            <a:spLocks noGrp="1"/>
          </p:cNvSpPr>
          <p:nvPr>
            <p:ph type="sldNum" sz="quarter" idx="12"/>
          </p:nvPr>
        </p:nvSpPr>
        <p:spPr/>
        <p:txBody>
          <a:bodyPr/>
          <a:lstStyle/>
          <a:p>
            <a:fld id="{D407EF03-7C3E-4549-A13B-1231E3D3E6AC}" type="slidenum">
              <a:rPr lang="en-US" smtClean="0"/>
              <a:t>‹#›</a:t>
            </a:fld>
            <a:endParaRPr lang="en-US"/>
          </a:p>
        </p:txBody>
      </p:sp>
    </p:spTree>
    <p:extLst>
      <p:ext uri="{BB962C8B-B14F-4D97-AF65-F5344CB8AC3E}">
        <p14:creationId xmlns:p14="http://schemas.microsoft.com/office/powerpoint/2010/main" val="3594366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ACF4B0-6B51-8D04-76C0-7069658CBC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A1035F-7C61-BA41-F705-6D490238DD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5A08A3-0C59-56F6-8650-080FFFB13C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0133DFE-CCB2-4798-A01C-62E6A635B920}" type="datetimeFigureOut">
              <a:rPr lang="en-US" smtClean="0"/>
              <a:t>5/9/2024</a:t>
            </a:fld>
            <a:endParaRPr lang="en-US"/>
          </a:p>
        </p:txBody>
      </p:sp>
      <p:sp>
        <p:nvSpPr>
          <p:cNvPr id="5" name="Footer Placeholder 4">
            <a:extLst>
              <a:ext uri="{FF2B5EF4-FFF2-40B4-BE49-F238E27FC236}">
                <a16:creationId xmlns:a16="http://schemas.microsoft.com/office/drawing/2014/main" id="{9CAFF4C3-C649-F55A-0BD1-1088412919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B5A5560-E4E6-B473-34A6-309AF2E705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407EF03-7C3E-4549-A13B-1231E3D3E6AC}" type="slidenum">
              <a:rPr lang="en-US" smtClean="0"/>
              <a:t>‹#›</a:t>
            </a:fld>
            <a:endParaRPr lang="en-US"/>
          </a:p>
        </p:txBody>
      </p:sp>
    </p:spTree>
    <p:extLst>
      <p:ext uri="{BB962C8B-B14F-4D97-AF65-F5344CB8AC3E}">
        <p14:creationId xmlns:p14="http://schemas.microsoft.com/office/powerpoint/2010/main" val="31090520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publicdomainpictures.net/en/view-image.php?image=445727&amp;picture=tornado"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wallpaperflare.com/nature-dark-storm-lightning-clouds-cloud-sky-power-in-nature-wallpaper-chpkf" TargetMode="External"/><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File:Tornado_in_southwestern_Oklahoma_on_November_7,_2011.jpg"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ommons.wikimedia.org/wiki/File:Evolution_of_a_Tornado.jpg" TargetMode="External"/><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wallpaperflare.com/nature-dark-storm-lightning-clouds-cloud-sky-power-in-nature-wallpaper-chpkf" TargetMode="External"/><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hyperlink" Target="https://www.ncei.noaa.gov/pub/data/swdi/stormevents/csvfiles/"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File:Tornado_in_southwestern_Oklahoma_on_November_7,_2011.jpg"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commons.wikimedia.org/wiki/File:Evolution_of_a_Tornado.jpg" TargetMode="External"/><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hyperlink" Target="https://en.wikipedia.org/wiki/Tornadoes_in_the_United_States"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wallpaperflare.com/nature-dark-storm-lightning-clouds-cloud-sky-power-in-nature-wallpaper-chpkf" TargetMode="External"/><Relationship Id="rId7" Type="http://schemas.openxmlformats.org/officeDocument/2006/relationships/hyperlink" Target="https://upload.wikimedia.org/wikipedia/commons/8/86/Evolution_of_a"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hyperlink" Target="https://upload.wikimedia.org/wikipedia/commons/3/35/Torn" TargetMode="External"/><Relationship Id="rId5" Type="http://schemas.openxmlformats.org/officeDocument/2006/relationships/hyperlink" Target="https://c4.wallpaperflare.com/wallpaper/5/528/863/lightning" TargetMode="External"/><Relationship Id="rId4" Type="http://schemas.openxmlformats.org/officeDocument/2006/relationships/hyperlink" Target="https://www.publicdomainpictures.net/pictures/450000/velk"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60EB1-8BE7-6F74-7EC9-9113A62579DF}"/>
              </a:ext>
            </a:extLst>
          </p:cNvPr>
          <p:cNvSpPr>
            <a:spLocks noGrp="1"/>
          </p:cNvSpPr>
          <p:nvPr>
            <p:ph type="ctrTitle"/>
          </p:nvPr>
        </p:nvSpPr>
        <p:spPr/>
        <p:txBody>
          <a:bodyPr/>
          <a:lstStyle/>
          <a:p>
            <a:r>
              <a:rPr lang="en-US" dirty="0"/>
              <a:t>Relationship of Tornado and Thunderstorm Wind</a:t>
            </a:r>
          </a:p>
        </p:txBody>
      </p:sp>
      <p:sp>
        <p:nvSpPr>
          <p:cNvPr id="3" name="Subtitle 2">
            <a:extLst>
              <a:ext uri="{FF2B5EF4-FFF2-40B4-BE49-F238E27FC236}">
                <a16:creationId xmlns:a16="http://schemas.microsoft.com/office/drawing/2014/main" id="{8B6C60F3-BE0C-BC2E-90BB-2E83A447AA14}"/>
              </a:ext>
            </a:extLst>
          </p:cNvPr>
          <p:cNvSpPr>
            <a:spLocks noGrp="1"/>
          </p:cNvSpPr>
          <p:nvPr>
            <p:ph type="subTitle" idx="1"/>
          </p:nvPr>
        </p:nvSpPr>
        <p:spPr/>
        <p:txBody>
          <a:bodyPr>
            <a:normAutofit lnSpcReduction="10000"/>
          </a:bodyPr>
          <a:lstStyle/>
          <a:p>
            <a:pPr algn="r"/>
            <a:r>
              <a:rPr lang="en-US" dirty="0"/>
              <a:t>CIS663: Developing Analytics Application </a:t>
            </a:r>
          </a:p>
          <a:p>
            <a:pPr algn="r"/>
            <a:r>
              <a:rPr lang="en-US" dirty="0"/>
              <a:t>Spring 2024</a:t>
            </a:r>
          </a:p>
          <a:p>
            <a:pPr algn="r"/>
            <a:r>
              <a:rPr lang="en-US" dirty="0"/>
              <a:t>Davaasuren Byambaa</a:t>
            </a:r>
          </a:p>
          <a:p>
            <a:pPr algn="r"/>
            <a:r>
              <a:rPr lang="en-US" dirty="0"/>
              <a:t>M00212767</a:t>
            </a:r>
          </a:p>
          <a:p>
            <a:pPr algn="r"/>
            <a:endParaRPr lang="en-US" dirty="0"/>
          </a:p>
        </p:txBody>
      </p:sp>
    </p:spTree>
    <p:extLst>
      <p:ext uri="{BB962C8B-B14F-4D97-AF65-F5344CB8AC3E}">
        <p14:creationId xmlns:p14="http://schemas.microsoft.com/office/powerpoint/2010/main" val="9385343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251BB-8E10-8FB5-3517-E2061E6513EF}"/>
              </a:ext>
            </a:extLst>
          </p:cNvPr>
          <p:cNvSpPr>
            <a:spLocks noGrp="1"/>
          </p:cNvSpPr>
          <p:nvPr>
            <p:ph type="title"/>
          </p:nvPr>
        </p:nvSpPr>
        <p:spPr/>
        <p:txBody>
          <a:bodyPr/>
          <a:lstStyle/>
          <a:p>
            <a:pPr algn="ctr"/>
            <a:r>
              <a:rPr lang="en-US" dirty="0"/>
              <a:t>Overview									</a:t>
            </a:r>
          </a:p>
        </p:txBody>
      </p:sp>
      <p:sp>
        <p:nvSpPr>
          <p:cNvPr id="3" name="Content Placeholder 2">
            <a:extLst>
              <a:ext uri="{FF2B5EF4-FFF2-40B4-BE49-F238E27FC236}">
                <a16:creationId xmlns:a16="http://schemas.microsoft.com/office/drawing/2014/main" id="{31BFA698-C5FE-8583-A918-2AEB5EE1FA0A}"/>
              </a:ext>
            </a:extLst>
          </p:cNvPr>
          <p:cNvSpPr>
            <a:spLocks noGrp="1"/>
          </p:cNvSpPr>
          <p:nvPr>
            <p:ph idx="1"/>
          </p:nvPr>
        </p:nvSpPr>
        <p:spPr/>
        <p:txBody>
          <a:bodyPr/>
          <a:lstStyle/>
          <a:p>
            <a:pPr>
              <a:buFontTx/>
              <a:buChar char="-"/>
            </a:pPr>
            <a:r>
              <a:rPr lang="en-US" dirty="0"/>
              <a:t>Literature Review</a:t>
            </a:r>
          </a:p>
          <a:p>
            <a:pPr>
              <a:buFontTx/>
              <a:buChar char="-"/>
            </a:pPr>
            <a:r>
              <a:rPr lang="en-US" dirty="0"/>
              <a:t>Theory </a:t>
            </a:r>
          </a:p>
          <a:p>
            <a:pPr>
              <a:buFontTx/>
              <a:buChar char="-"/>
            </a:pPr>
            <a:r>
              <a:rPr lang="en-US" dirty="0"/>
              <a:t>Data</a:t>
            </a:r>
          </a:p>
          <a:p>
            <a:pPr>
              <a:buFontTx/>
              <a:buChar char="-"/>
            </a:pPr>
            <a:r>
              <a:rPr lang="en-US" dirty="0"/>
              <a:t>Methodology</a:t>
            </a:r>
          </a:p>
          <a:p>
            <a:pPr>
              <a:buFontTx/>
              <a:buChar char="-"/>
            </a:pPr>
            <a:r>
              <a:rPr lang="en-US" dirty="0"/>
              <a:t>Result </a:t>
            </a:r>
          </a:p>
          <a:p>
            <a:pPr marL="0" indent="0">
              <a:buNone/>
            </a:pPr>
            <a:r>
              <a:rPr lang="en-US" dirty="0"/>
              <a:t>- Reference</a:t>
            </a:r>
          </a:p>
        </p:txBody>
      </p:sp>
    </p:spTree>
    <p:extLst>
      <p:ext uri="{BB962C8B-B14F-4D97-AF65-F5344CB8AC3E}">
        <p14:creationId xmlns:p14="http://schemas.microsoft.com/office/powerpoint/2010/main" val="219029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8000" b="-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B4F80-44F6-8F89-E568-DEDE5EA5B04F}"/>
              </a:ext>
            </a:extLst>
          </p:cNvPr>
          <p:cNvSpPr>
            <a:spLocks noGrp="1"/>
          </p:cNvSpPr>
          <p:nvPr>
            <p:ph type="title"/>
          </p:nvPr>
        </p:nvSpPr>
        <p:spPr/>
        <p:txBody>
          <a:bodyPr/>
          <a:lstStyle/>
          <a:p>
            <a:r>
              <a:rPr lang="en-US" dirty="0"/>
              <a:t>Literature Review</a:t>
            </a:r>
            <a:br>
              <a:rPr lang="en-US" dirty="0"/>
            </a:br>
            <a:endParaRPr lang="en-US" dirty="0"/>
          </a:p>
        </p:txBody>
      </p:sp>
      <p:sp>
        <p:nvSpPr>
          <p:cNvPr id="3" name="Content Placeholder 2">
            <a:extLst>
              <a:ext uri="{FF2B5EF4-FFF2-40B4-BE49-F238E27FC236}">
                <a16:creationId xmlns:a16="http://schemas.microsoft.com/office/drawing/2014/main" id="{97259C8C-1CDD-FB1E-F1C3-9DC38645EE2D}"/>
              </a:ext>
            </a:extLst>
          </p:cNvPr>
          <p:cNvSpPr>
            <a:spLocks noGrp="1"/>
          </p:cNvSpPr>
          <p:nvPr>
            <p:ph idx="1"/>
          </p:nvPr>
        </p:nvSpPr>
        <p:spPr/>
        <p:txBody>
          <a:bodyPr/>
          <a:lstStyle/>
          <a:p>
            <a:r>
              <a:rPr lang="en-US" dirty="0"/>
              <a:t>USA experience hundreds of Tornadoes each year, mainly in during Springtime. This vertical wind touching down from base of thunderstorm to the ground can be very violent and deadly even if its only for short time. </a:t>
            </a:r>
          </a:p>
          <a:p>
            <a:r>
              <a:rPr lang="en-US" dirty="0">
                <a:effectLst/>
                <a:latin typeface="+mj-lt"/>
                <a:ea typeface="Times New Roman" panose="02020603050405020304" pitchFamily="18" charset="0"/>
              </a:rPr>
              <a:t>The key atmospheric ingredients that lead to tornado potential are instability – warm moist air near the ground, with cooler dry air aloft and wind shear – change in wind speed and/or direction with height</a:t>
            </a:r>
            <a:endParaRPr lang="en-US" dirty="0">
              <a:latin typeface="+mj-lt"/>
            </a:endParaRPr>
          </a:p>
        </p:txBody>
      </p:sp>
    </p:spTree>
    <p:extLst>
      <p:ext uri="{BB962C8B-B14F-4D97-AF65-F5344CB8AC3E}">
        <p14:creationId xmlns:p14="http://schemas.microsoft.com/office/powerpoint/2010/main" val="2860284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AA540-7276-72D2-69B9-EB4208FD61FB}"/>
              </a:ext>
            </a:extLst>
          </p:cNvPr>
          <p:cNvSpPr>
            <a:spLocks noGrp="1"/>
          </p:cNvSpPr>
          <p:nvPr>
            <p:ph type="title"/>
          </p:nvPr>
        </p:nvSpPr>
        <p:spPr/>
        <p:txBody>
          <a:bodyPr/>
          <a:lstStyle/>
          <a:p>
            <a:r>
              <a:rPr lang="en-US" dirty="0"/>
              <a:t>Theory	</a:t>
            </a:r>
          </a:p>
        </p:txBody>
      </p:sp>
      <p:sp>
        <p:nvSpPr>
          <p:cNvPr id="3" name="Content Placeholder 2">
            <a:extLst>
              <a:ext uri="{FF2B5EF4-FFF2-40B4-BE49-F238E27FC236}">
                <a16:creationId xmlns:a16="http://schemas.microsoft.com/office/drawing/2014/main" id="{09D92B54-3D20-B453-9967-6F742D8A409D}"/>
              </a:ext>
            </a:extLst>
          </p:cNvPr>
          <p:cNvSpPr>
            <a:spLocks noGrp="1"/>
          </p:cNvSpPr>
          <p:nvPr>
            <p:ph idx="1"/>
          </p:nvPr>
        </p:nvSpPr>
        <p:spPr/>
        <p:txBody>
          <a:bodyPr/>
          <a:lstStyle/>
          <a:p>
            <a:r>
              <a:rPr lang="en-US" dirty="0"/>
              <a:t>There is a positive relationship between Tornadoes and Thunderstorm Winds. </a:t>
            </a:r>
          </a:p>
        </p:txBody>
      </p:sp>
    </p:spTree>
    <p:extLst>
      <p:ext uri="{BB962C8B-B14F-4D97-AF65-F5344CB8AC3E}">
        <p14:creationId xmlns:p14="http://schemas.microsoft.com/office/powerpoint/2010/main" val="2912078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27D10-4328-905F-4FEE-D4575C4E5173}"/>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C38706D6-B114-452B-573D-4B35928CCD7F}"/>
              </a:ext>
            </a:extLst>
          </p:cNvPr>
          <p:cNvSpPr>
            <a:spLocks noGrp="1"/>
          </p:cNvSpPr>
          <p:nvPr>
            <p:ph idx="1"/>
          </p:nvPr>
        </p:nvSpPr>
        <p:spPr/>
        <p:txBody>
          <a:bodyPr/>
          <a:lstStyle/>
          <a:p>
            <a:r>
              <a:rPr lang="en-US" dirty="0"/>
              <a:t>Data is retrieved from National Oceanic and Atmospheric Administration (NOAA)</a:t>
            </a:r>
          </a:p>
          <a:p>
            <a:r>
              <a:rPr lang="en-US" dirty="0">
                <a:hlinkClick r:id="rId4"/>
              </a:rPr>
              <a:t>https://www.ncei.noaa.gov/pub/data/swdi/stormevents/csvfiles/</a:t>
            </a:r>
            <a:endParaRPr lang="en-US" dirty="0"/>
          </a:p>
          <a:p>
            <a:r>
              <a:rPr lang="en-US" dirty="0"/>
              <a:t>Storm events bulk data set for 2023 USA</a:t>
            </a:r>
          </a:p>
        </p:txBody>
      </p:sp>
    </p:spTree>
    <p:extLst>
      <p:ext uri="{BB962C8B-B14F-4D97-AF65-F5344CB8AC3E}">
        <p14:creationId xmlns:p14="http://schemas.microsoft.com/office/powerpoint/2010/main" val="1581039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8000" b="-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EBEE4-B1AE-DC8E-4D19-D7D6A8BBAE90}"/>
              </a:ext>
            </a:extLst>
          </p:cNvPr>
          <p:cNvSpPr>
            <a:spLocks noGrp="1"/>
          </p:cNvSpPr>
          <p:nvPr>
            <p:ph type="title"/>
          </p:nvPr>
        </p:nvSpPr>
        <p:spPr/>
        <p:txBody>
          <a:bodyPr/>
          <a:lstStyle/>
          <a:p>
            <a:r>
              <a:rPr lang="en-US" dirty="0"/>
              <a:t>Methodology	</a:t>
            </a:r>
          </a:p>
        </p:txBody>
      </p:sp>
      <p:sp>
        <p:nvSpPr>
          <p:cNvPr id="3" name="Content Placeholder 2">
            <a:extLst>
              <a:ext uri="{FF2B5EF4-FFF2-40B4-BE49-F238E27FC236}">
                <a16:creationId xmlns:a16="http://schemas.microsoft.com/office/drawing/2014/main" id="{52037599-3D4A-EC79-EE14-E1D6C7EFC8D6}"/>
              </a:ext>
            </a:extLst>
          </p:cNvPr>
          <p:cNvSpPr>
            <a:spLocks noGrp="1"/>
          </p:cNvSpPr>
          <p:nvPr>
            <p:ph idx="1"/>
          </p:nvPr>
        </p:nvSpPr>
        <p:spPr/>
        <p:txBody>
          <a:bodyPr/>
          <a:lstStyle/>
          <a:p>
            <a:r>
              <a:rPr lang="en-US" dirty="0"/>
              <a:t>Data loaded into R using read.csv</a:t>
            </a:r>
          </a:p>
          <a:p>
            <a:r>
              <a:rPr lang="en-US" dirty="0"/>
              <a:t>Used </a:t>
            </a:r>
            <a:r>
              <a:rPr lang="en-US" dirty="0" err="1"/>
              <a:t>dplyr</a:t>
            </a:r>
            <a:r>
              <a:rPr lang="en-US" dirty="0"/>
              <a:t> package in R to clean and modify the data for analyze </a:t>
            </a:r>
          </a:p>
          <a:p>
            <a:endParaRPr lang="en-US" dirty="0"/>
          </a:p>
        </p:txBody>
      </p:sp>
    </p:spTree>
    <p:extLst>
      <p:ext uri="{BB962C8B-B14F-4D97-AF65-F5344CB8AC3E}">
        <p14:creationId xmlns:p14="http://schemas.microsoft.com/office/powerpoint/2010/main" val="17547776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487CB-1824-8B61-4551-8851408F69A0}"/>
              </a:ext>
            </a:extLst>
          </p:cNvPr>
          <p:cNvSpPr>
            <a:spLocks noGrp="1"/>
          </p:cNvSpPr>
          <p:nvPr>
            <p:ph type="title"/>
          </p:nvPr>
        </p:nvSpPr>
        <p:spPr/>
        <p:txBody>
          <a:bodyPr/>
          <a:lstStyle/>
          <a:p>
            <a:r>
              <a:rPr lang="en-US" dirty="0"/>
              <a:t>Result 	</a:t>
            </a:r>
          </a:p>
        </p:txBody>
      </p:sp>
      <p:pic>
        <p:nvPicPr>
          <p:cNvPr id="5" name="Content Placeholder 4">
            <a:extLst>
              <a:ext uri="{FF2B5EF4-FFF2-40B4-BE49-F238E27FC236}">
                <a16:creationId xmlns:a16="http://schemas.microsoft.com/office/drawing/2014/main" id="{63AAB350-B061-654D-C800-0E226EFE7649}"/>
              </a:ext>
            </a:extLst>
          </p:cNvPr>
          <p:cNvPicPr>
            <a:picLocks noGrp="1" noChangeAspect="1"/>
          </p:cNvPicPr>
          <p:nvPr>
            <p:ph idx="1"/>
          </p:nvPr>
        </p:nvPicPr>
        <p:blipFill>
          <a:blip r:embed="rId4"/>
          <a:stretch>
            <a:fillRect/>
          </a:stretch>
        </p:blipFill>
        <p:spPr>
          <a:xfrm>
            <a:off x="2035500" y="1596390"/>
            <a:ext cx="7337100" cy="3872358"/>
          </a:xfrm>
        </p:spPr>
      </p:pic>
    </p:spTree>
    <p:extLst>
      <p:ext uri="{BB962C8B-B14F-4D97-AF65-F5344CB8AC3E}">
        <p14:creationId xmlns:p14="http://schemas.microsoft.com/office/powerpoint/2010/main" val="24533592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F28B1-1677-0837-1887-4EE70D8C7B81}"/>
              </a:ext>
            </a:extLst>
          </p:cNvPr>
          <p:cNvSpPr>
            <a:spLocks noGrp="1"/>
          </p:cNvSpPr>
          <p:nvPr>
            <p:ph type="title"/>
          </p:nvPr>
        </p:nvSpPr>
        <p:spPr/>
        <p:txBody>
          <a:bodyPr/>
          <a:lstStyle/>
          <a:p>
            <a:r>
              <a:rPr lang="en-US" dirty="0"/>
              <a:t>Conclusion</a:t>
            </a:r>
          </a:p>
        </p:txBody>
      </p:sp>
      <p:sp>
        <p:nvSpPr>
          <p:cNvPr id="5" name="Content Placeholder 4">
            <a:extLst>
              <a:ext uri="{FF2B5EF4-FFF2-40B4-BE49-F238E27FC236}">
                <a16:creationId xmlns:a16="http://schemas.microsoft.com/office/drawing/2014/main" id="{519C75C9-5F48-5AC6-EB4A-8444E96626E0}"/>
              </a:ext>
            </a:extLst>
          </p:cNvPr>
          <p:cNvSpPr>
            <a:spLocks noGrp="1"/>
          </p:cNvSpPr>
          <p:nvPr>
            <p:ph idx="1"/>
          </p:nvPr>
        </p:nvSpPr>
        <p:spPr/>
        <p:txBody>
          <a:bodyPr/>
          <a:lstStyle/>
          <a:p>
            <a:r>
              <a:rPr lang="en-US" dirty="0"/>
              <a:t>Study did show that wind has statistically significant impact on formation of Tornado based on the p-value been close to 0. However, it does not support the theory wind and Tornado has positive relationship </a:t>
            </a:r>
            <a:r>
              <a:rPr lang="en-US"/>
              <a:t>with intercept -1.174311.</a:t>
            </a:r>
            <a:endParaRPr lang="en-US" dirty="0"/>
          </a:p>
          <a:p>
            <a:r>
              <a:rPr lang="en-US" dirty="0"/>
              <a:t>I believe my linear regression with only one independent variable “Tornado Wind” was not sufficient to explain the complex situation of Tornado occurrence. </a:t>
            </a:r>
          </a:p>
          <a:p>
            <a:r>
              <a:rPr lang="en-US" dirty="0"/>
              <a:t>For future researchers I would suggest not to oversimplify the data as I have done here. Consider adding more independent variable such as moist/humidity, rainfall, hail fall, and temperature etc. </a:t>
            </a:r>
          </a:p>
          <a:p>
            <a:endParaRPr lang="en-US" dirty="0"/>
          </a:p>
        </p:txBody>
      </p:sp>
    </p:spTree>
    <p:extLst>
      <p:ext uri="{BB962C8B-B14F-4D97-AF65-F5344CB8AC3E}">
        <p14:creationId xmlns:p14="http://schemas.microsoft.com/office/powerpoint/2010/main" val="27692949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6FD98-EF21-1066-7060-C3846B92D6FD}"/>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5049E9B-0B35-9347-427F-C65AD5AEC764}"/>
              </a:ext>
            </a:extLst>
          </p:cNvPr>
          <p:cNvSpPr>
            <a:spLocks noGrp="1"/>
          </p:cNvSpPr>
          <p:nvPr>
            <p:ph idx="1"/>
          </p:nvPr>
        </p:nvSpPr>
        <p:spPr/>
        <p:txBody>
          <a:bodyPr>
            <a:normAutofit fontScale="77500" lnSpcReduction="20000"/>
          </a:bodyPr>
          <a:lstStyle/>
          <a:p>
            <a:pPr>
              <a:buFontTx/>
              <a:buChar char="-"/>
            </a:pPr>
            <a:r>
              <a:rPr lang="en-US" dirty="0"/>
              <a:t>Tornado1651106114dvq[Online Image]. Public Domain Pictures. 	</a:t>
            </a:r>
            <a:r>
              <a:rPr lang="en-US" dirty="0">
                <a:hlinkClick r:id="rId4"/>
              </a:rPr>
              <a:t>https://www.publicdomainpictures.net/pictures/450000/velk</a:t>
            </a:r>
            <a:r>
              <a:rPr lang="en-US" dirty="0"/>
              <a:t>	a/tornado-1651106114dvq.jpg</a:t>
            </a:r>
          </a:p>
          <a:p>
            <a:pPr marL="0" indent="0">
              <a:buNone/>
            </a:pPr>
            <a:r>
              <a:rPr lang="en-US" dirty="0"/>
              <a:t>-Lightning Thunder Sky Lightning Strikes Wallpaper Preview[Online 	Image]. C4.Wallpaperflare. 	</a:t>
            </a:r>
            <a:r>
              <a:rPr lang="en-US" dirty="0">
                <a:hlinkClick r:id="rId5"/>
              </a:rPr>
              <a:t>https://c4.wallpaperflare.com/wallpaper/5/528/863/lightning</a:t>
            </a:r>
            <a:r>
              <a:rPr lang="en-US" dirty="0"/>
              <a:t>	-thunder-sky-lightning-strikes-wallpaper-preview.jpg</a:t>
            </a:r>
          </a:p>
          <a:p>
            <a:pPr marL="0" indent="0">
              <a:buNone/>
            </a:pPr>
            <a:r>
              <a:rPr lang="en-US" dirty="0"/>
              <a:t>-Tornado in Southwestern Oklahoma on November7,2011[Online 	Image]. Wikimedia. 	</a:t>
            </a:r>
            <a:r>
              <a:rPr lang="en-US" dirty="0">
                <a:hlinkClick r:id="rId6"/>
              </a:rPr>
              <a:t>https://upload.wikimedia.org/wikipedia/commons/3/35/Torn</a:t>
            </a:r>
            <a:r>
              <a:rPr lang="en-US" dirty="0"/>
              <a:t>	ado_in_southwestern_Oklahoma_on_November_7,_2011.jpg</a:t>
            </a:r>
          </a:p>
          <a:p>
            <a:pPr marL="0" indent="0">
              <a:buNone/>
            </a:pPr>
            <a:r>
              <a:rPr lang="en-US" dirty="0"/>
              <a:t>-Evolution of Tornado[Online Image]. Wikimedia. 	</a:t>
            </a:r>
            <a:r>
              <a:rPr lang="en-US" dirty="0">
                <a:hlinkClick r:id="rId7"/>
              </a:rPr>
              <a:t>https://upload.wikimedia.org/wikipedia/commons/8/86/Evolution_of_a</a:t>
            </a:r>
            <a:r>
              <a:rPr lang="en-US" dirty="0"/>
              <a:t>		_Tornado.jpg</a:t>
            </a:r>
          </a:p>
          <a:p>
            <a:pPr marL="0" indent="0">
              <a:buNone/>
            </a:pPr>
            <a:r>
              <a:rPr lang="en-US" dirty="0"/>
              <a:t>- National Oceanic and Atmospheric Administration .(2024, April 18). Storm Events. 	https://www.ncei.noaa.gov/pub/data/swdi/stormevents/csvfiles/</a:t>
            </a:r>
          </a:p>
          <a:p>
            <a:pPr marL="0" indent="0">
              <a:buNone/>
            </a:pPr>
            <a:endParaRPr lang="en-US" dirty="0"/>
          </a:p>
        </p:txBody>
      </p:sp>
    </p:spTree>
    <p:extLst>
      <p:ext uri="{BB962C8B-B14F-4D97-AF65-F5344CB8AC3E}">
        <p14:creationId xmlns:p14="http://schemas.microsoft.com/office/powerpoint/2010/main" val="41759117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1426</TotalTime>
  <Words>484</Words>
  <Application>Microsoft Office PowerPoint</Application>
  <PresentationFormat>Widescreen</PresentationFormat>
  <Paragraphs>35</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Aptos Display</vt:lpstr>
      <vt:lpstr>Arial</vt:lpstr>
      <vt:lpstr>Office Theme</vt:lpstr>
      <vt:lpstr>Relationship of Tornado and Thunderstorm Wind</vt:lpstr>
      <vt:lpstr>Overview         </vt:lpstr>
      <vt:lpstr>Literature Review </vt:lpstr>
      <vt:lpstr>Theory </vt:lpstr>
      <vt:lpstr>Data</vt:lpstr>
      <vt:lpstr>Methodology </vt:lpstr>
      <vt:lpstr>Result  </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Tornado Based on Wind and Rain fall.</dc:title>
  <dc:creator>Dava Byambaa</dc:creator>
  <cp:lastModifiedBy>Dava Byambaa</cp:lastModifiedBy>
  <cp:revision>1</cp:revision>
  <dcterms:created xsi:type="dcterms:W3CDTF">2024-05-09T02:07:10Z</dcterms:created>
  <dcterms:modified xsi:type="dcterms:W3CDTF">2024-05-10T02:36:38Z</dcterms:modified>
</cp:coreProperties>
</file>

<file path=docProps/thumbnail.jpeg>
</file>